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1"/>
  </p:notesMasterIdLst>
  <p:sldIdLst>
    <p:sldId id="256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</p:sldIdLst>
  <p:sldSz cx="9144000" cy="5143500" type="screen16x9"/>
  <p:notesSz cx="6858000" cy="9144000"/>
  <p:embeddedFontLst>
    <p:embeddedFont>
      <p:font typeface="Franklin Gothic" panose="020B0604020202020204" charset="0"/>
      <p:bold r:id="rId32"/>
    </p:embeddedFont>
    <p:embeddedFont>
      <p:font typeface="Libre Franklin" pitchFamily="2" charset="0"/>
      <p:regular r:id="rId33"/>
      <p:bold r:id="rId34"/>
      <p:italic r:id="rId35"/>
      <p:boldItalic r:id="rId36"/>
    </p:embeddedFont>
    <p:embeddedFont>
      <p:font typeface="Roboto Mono" panose="00000009000000000000" pitchFamily="49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6A93B4-C3FC-443A-B1F3-7D6E2BD50366}">
  <a:tblStyle styleId="{8B6A93B4-C3FC-443A-B1F3-7D6E2BD503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4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15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79fd377e8b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379fd377e8b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7bffa512f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37bffa512f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7a22377ca4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37a22377ca4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7a22377ca4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37a22377ca4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7a22377ca4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7a22377ca4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7a22377ca4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37a22377ca4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7a22377ca4_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37a22377ca4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8850bd3c9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38850bd3c9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8850bd3c9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38850bd3c9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8850bd3c9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38850bd3c9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8850bd3c9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38850bd3c9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7a22377ca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37a22377ca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8850bd3c9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38850bd3c9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8850bd3c9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38850bd3c9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7a22377ca4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37a22377ca4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7a26b861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37a26b861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7a26b861d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37a26b861d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7a26b861d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37a26b861d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7a26b861d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37a26b861d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7a26b861d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37a26b861d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>
          <a:extLst>
            <a:ext uri="{FF2B5EF4-FFF2-40B4-BE49-F238E27FC236}">
              <a16:creationId xmlns:a16="http://schemas.microsoft.com/office/drawing/2014/main" id="{40B29B8E-776B-4A39-CCEA-E13B14FEE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7a26b861db_0_59:notes">
            <a:extLst>
              <a:ext uri="{FF2B5EF4-FFF2-40B4-BE49-F238E27FC236}">
                <a16:creationId xmlns:a16="http://schemas.microsoft.com/office/drawing/2014/main" id="{01EA3ACA-FC2B-301B-AF62-414643DB40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37a26b861db_0_59:notes">
            <a:extLst>
              <a:ext uri="{FF2B5EF4-FFF2-40B4-BE49-F238E27FC236}">
                <a16:creationId xmlns:a16="http://schemas.microsoft.com/office/drawing/2014/main" id="{0E054478-57C9-D24C-4D42-F391F26E3C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711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a22377ca4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37a22377ca4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bffa512f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37bffa512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7bffa512f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37bffa512f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7bffa512f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37bffa512f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7bffa512f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37bffa512f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7bffa512f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37bffa512f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7a22377ca4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37a22377ca4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334900" y="2314323"/>
            <a:ext cx="8474100" cy="25035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435893" y="765323"/>
            <a:ext cx="8245200" cy="11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Franklin Gothic"/>
              <a:buNone/>
              <a:defRPr sz="27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435896" y="1871584"/>
            <a:ext cx="8245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 cap="none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SzPts val="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5704463" y="481793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435894" y="4817936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7918725" y="4817936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35894" y="1755648"/>
            <a:ext cx="8272200" cy="27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04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marL="914400" lvl="1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marL="1371600" lvl="2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marL="1828800" lvl="3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marL="2286000" lvl="4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marL="2743200" lvl="5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marL="3200400" lvl="6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marL="3657600" lvl="7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marL="4114800" lvl="8" indent="-304800" algn="l"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dt" idx="10"/>
          </p:nvPr>
        </p:nvSpPr>
        <p:spPr>
          <a:xfrm>
            <a:off x="5704463" y="481793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435894" y="4817936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7918725" y="4817936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335863" y="3856481"/>
            <a:ext cx="8468100" cy="944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35895" y="1795463"/>
            <a:ext cx="8272200" cy="16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Franklin Gothic"/>
              <a:buNone/>
              <a:defRPr sz="2700" b="0" cap="none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435894" y="3406063"/>
            <a:ext cx="82722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4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dt" idx="10"/>
          </p:nvPr>
        </p:nvSpPr>
        <p:spPr>
          <a:xfrm>
            <a:off x="5704463" y="481793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435894" y="4817936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7918725" y="4817936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435895" y="547244"/>
            <a:ext cx="82722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435895" y="1671002"/>
            <a:ext cx="3896100" cy="27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04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marL="914400" lvl="1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marL="1371600" lvl="2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marL="1828800" lvl="3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marL="2286000" lvl="4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marL="2743200" lvl="5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marL="3200400" lvl="6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marL="3657600" lvl="7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marL="4114800" lvl="8" indent="-304800" algn="l"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4812029" y="1671002"/>
            <a:ext cx="3896100" cy="27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04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marL="914400" lvl="1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marL="1371600" lvl="2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marL="1828800" lvl="3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marL="2286000" lvl="4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marL="2743200" lvl="5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marL="3200400" lvl="6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marL="3657600" lvl="7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marL="4114800" lvl="8" indent="-304800" algn="l"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5704463" y="481793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ftr" idx="11"/>
          </p:nvPr>
        </p:nvSpPr>
        <p:spPr>
          <a:xfrm>
            <a:off x="435894" y="4817936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7918725" y="4817936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435895" y="547244"/>
            <a:ext cx="82722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435893" y="1688168"/>
            <a:ext cx="38961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500" b="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1100"/>
              <a:buNone/>
              <a:defRPr sz="1200" b="1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2"/>
          </p:nvPr>
        </p:nvSpPr>
        <p:spPr>
          <a:xfrm>
            <a:off x="435896" y="2194539"/>
            <a:ext cx="38961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marL="914400" lvl="1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marL="1371600" lvl="2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marL="1828800" lvl="3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marL="2286000" lvl="4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marL="2743200" lvl="5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marL="3200400" lvl="6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marL="3657600" lvl="7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marL="4114800" lvl="8" indent="-304800" algn="l"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3"/>
          </p:nvPr>
        </p:nvSpPr>
        <p:spPr>
          <a:xfrm>
            <a:off x="4812029" y="1688169"/>
            <a:ext cx="38961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500" b="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11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4"/>
          </p:nvPr>
        </p:nvSpPr>
        <p:spPr>
          <a:xfrm>
            <a:off x="4812028" y="2194539"/>
            <a:ext cx="38961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marL="914400" lvl="1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marL="1371600" lvl="2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marL="1828800" lvl="3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marL="2286000" lvl="4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marL="2743200" lvl="5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marL="3200400" lvl="6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marL="3657600" lvl="7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marL="4114800" lvl="8" indent="-304800" algn="l"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dt" idx="10"/>
          </p:nvPr>
        </p:nvSpPr>
        <p:spPr>
          <a:xfrm>
            <a:off x="5704463" y="481793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ftr" idx="11"/>
          </p:nvPr>
        </p:nvSpPr>
        <p:spPr>
          <a:xfrm>
            <a:off x="435894" y="4817936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7918725" y="4817936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431921" y="547244"/>
            <a:ext cx="82722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dt" idx="10"/>
          </p:nvPr>
        </p:nvSpPr>
        <p:spPr>
          <a:xfrm>
            <a:off x="5704463" y="481793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ftr" idx="11"/>
          </p:nvPr>
        </p:nvSpPr>
        <p:spPr>
          <a:xfrm>
            <a:off x="435894" y="4817936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7918725" y="4817936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dt" idx="10"/>
          </p:nvPr>
        </p:nvSpPr>
        <p:spPr>
          <a:xfrm>
            <a:off x="5704463" y="481793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ftr" idx="11"/>
          </p:nvPr>
        </p:nvSpPr>
        <p:spPr>
          <a:xfrm>
            <a:off x="435894" y="4817936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ldNum" idx="12"/>
          </p:nvPr>
        </p:nvSpPr>
        <p:spPr>
          <a:xfrm>
            <a:off x="7918725" y="4817936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335863" y="450900"/>
            <a:ext cx="2762100" cy="43617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575893" y="700088"/>
            <a:ext cx="2274000" cy="12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ranklin Gothic"/>
              <a:buNone/>
              <a:defRPr sz="1800" b="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675696" y="884872"/>
            <a:ext cx="4988100" cy="3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Char char="◼"/>
              <a:defRPr sz="1500">
                <a:solidFill>
                  <a:schemeClr val="dk2"/>
                </a:solidFill>
              </a:defRPr>
            </a:lvl1pPr>
            <a:lvl2pPr marL="914400" lvl="1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 sz="1400">
                <a:solidFill>
                  <a:schemeClr val="dk2"/>
                </a:solidFill>
              </a:defRPr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◼"/>
              <a:defRPr sz="1200">
                <a:solidFill>
                  <a:schemeClr val="dk2"/>
                </a:solidFill>
              </a:defRPr>
            </a:lvl3pPr>
            <a:lvl4pPr marL="1828800" lvl="3" indent="-292100" algn="l"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4pPr>
            <a:lvl5pPr marL="2286000" lvl="4" indent="-292100" algn="l"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5pPr>
            <a:lvl6pPr marL="2743200" lvl="5" indent="-292100" algn="l"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6pPr>
            <a:lvl7pPr marL="3200400" lvl="6" indent="-292100" algn="l"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7pPr>
            <a:lvl8pPr marL="3657600" lvl="7" indent="-292100" algn="l"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8pPr>
            <a:lvl9pPr marL="4114800" lvl="8" indent="-292100" algn="l">
              <a:spcBef>
                <a:spcPts val="500"/>
              </a:spcBef>
              <a:spcAft>
                <a:spcPts val="50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2"/>
          </p:nvPr>
        </p:nvSpPr>
        <p:spPr>
          <a:xfrm>
            <a:off x="575893" y="2127491"/>
            <a:ext cx="2274000" cy="22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600"/>
              <a:buNone/>
              <a:defRPr sz="700"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dt" idx="10"/>
          </p:nvPr>
        </p:nvSpPr>
        <p:spPr>
          <a:xfrm>
            <a:off x="5704463" y="484268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ftr" idx="11"/>
          </p:nvPr>
        </p:nvSpPr>
        <p:spPr>
          <a:xfrm>
            <a:off x="435894" y="4839443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ldNum" idx="12"/>
          </p:nvPr>
        </p:nvSpPr>
        <p:spPr>
          <a:xfrm>
            <a:off x="7918725" y="4842687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435895" y="3520042"/>
            <a:ext cx="8272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Franklin Gothic"/>
              <a:buNone/>
              <a:defRPr sz="1800" b="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>
            <a:spLocks noGrp="1"/>
          </p:cNvSpPr>
          <p:nvPr>
            <p:ph type="pic" idx="2"/>
          </p:nvPr>
        </p:nvSpPr>
        <p:spPr>
          <a:xfrm>
            <a:off x="335863" y="481013"/>
            <a:ext cx="8468100" cy="27384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435894" y="3945095"/>
            <a:ext cx="82722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600"/>
              <a:buNone/>
              <a:defRPr sz="700"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dt" idx="10"/>
          </p:nvPr>
        </p:nvSpPr>
        <p:spPr>
          <a:xfrm>
            <a:off x="5704463" y="481793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ftr" idx="11"/>
          </p:nvPr>
        </p:nvSpPr>
        <p:spPr>
          <a:xfrm>
            <a:off x="435894" y="4817936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ldNum" idx="12"/>
          </p:nvPr>
        </p:nvSpPr>
        <p:spPr>
          <a:xfrm>
            <a:off x="7918725" y="4817936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 rot="5400000">
            <a:off x="3202506" y="-1014598"/>
            <a:ext cx="2739000" cy="82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marL="914400" lvl="1" indent="-292100" algn="l">
              <a:spcBef>
                <a:spcPts val="500"/>
              </a:spcBef>
              <a:spcAft>
                <a:spcPts val="0"/>
              </a:spcAft>
              <a:buSzPts val="1000"/>
              <a:buChar char="◼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◼"/>
              <a:defRPr/>
            </a:lvl3pPr>
            <a:lvl4pPr marL="1828800" lvl="3" indent="-279400" algn="l">
              <a:spcBef>
                <a:spcPts val="500"/>
              </a:spcBef>
              <a:spcAft>
                <a:spcPts val="0"/>
              </a:spcAft>
              <a:buSzPts val="800"/>
              <a:buChar char="◼"/>
              <a:defRPr/>
            </a:lvl4pPr>
            <a:lvl5pPr marL="2286000" lvl="4" indent="-279400" algn="l">
              <a:spcBef>
                <a:spcPts val="500"/>
              </a:spcBef>
              <a:spcAft>
                <a:spcPts val="0"/>
              </a:spcAft>
              <a:buSzPts val="800"/>
              <a:buChar char="◼"/>
              <a:defRPr/>
            </a:lvl5pPr>
            <a:lvl6pPr marL="2743200" lvl="5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marL="3200400" lvl="6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marL="3657600" lvl="7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marL="4114800" lvl="8" indent="-304800" algn="l"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dt" idx="10"/>
          </p:nvPr>
        </p:nvSpPr>
        <p:spPr>
          <a:xfrm>
            <a:off x="5704463" y="481793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ftr" idx="11"/>
          </p:nvPr>
        </p:nvSpPr>
        <p:spPr>
          <a:xfrm>
            <a:off x="435894" y="4817936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ldNum" idx="12"/>
          </p:nvPr>
        </p:nvSpPr>
        <p:spPr>
          <a:xfrm>
            <a:off x="7918725" y="4817936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/>
          <p:nvPr/>
        </p:nvSpPr>
        <p:spPr>
          <a:xfrm>
            <a:off x="6043613" y="449794"/>
            <a:ext cx="2765400" cy="43626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 rot="5400000">
            <a:off x="5522100" y="1278900"/>
            <a:ext cx="3605400" cy="23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Franklin Gothic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1"/>
          </p:nvPr>
        </p:nvSpPr>
        <p:spPr>
          <a:xfrm rot="5400000">
            <a:off x="1464111" y="-235200"/>
            <a:ext cx="3605400" cy="53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marL="914400" lvl="1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marL="1371600" lvl="2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marL="1828800" lvl="3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marL="2286000" lvl="4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marL="2743200" lvl="5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marL="3200400" lvl="6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marL="3657600" lvl="7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marL="4114800" lvl="8" indent="-304800" algn="l"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>
            <a:endParaRPr/>
          </a:p>
        </p:txBody>
      </p:sp>
      <p:sp>
        <p:nvSpPr>
          <p:cNvPr id="129" name="Google Shape;129;p24"/>
          <p:cNvSpPr/>
          <p:nvPr/>
        </p:nvSpPr>
        <p:spPr>
          <a:xfrm>
            <a:off x="334901" y="342900"/>
            <a:ext cx="2777400" cy="711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4"/>
          <p:cNvSpPr/>
          <p:nvPr/>
        </p:nvSpPr>
        <p:spPr>
          <a:xfrm>
            <a:off x="6031610" y="340232"/>
            <a:ext cx="2777400" cy="738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3181373" y="342900"/>
            <a:ext cx="2777400" cy="6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dt" idx="10"/>
          </p:nvPr>
        </p:nvSpPr>
        <p:spPr>
          <a:xfrm>
            <a:off x="5704463" y="481793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ftr" idx="11"/>
          </p:nvPr>
        </p:nvSpPr>
        <p:spPr>
          <a:xfrm>
            <a:off x="435894" y="4817936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7918725" y="4817936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5894" y="528843"/>
            <a:ext cx="82722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  <a:defRPr sz="2100" b="0" i="0" u="none" strike="noStrike" cap="non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35894" y="1752002"/>
            <a:ext cx="8272200" cy="27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marR="0" lvl="0" indent="-304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◼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921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8575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◼"/>
              <a:defRPr sz="1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79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◼"/>
              <a:defRPr sz="8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79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◼"/>
              <a:defRPr sz="8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7940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7940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7940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79400" algn="l"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ts val="800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5704463" y="481793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35894" y="4817936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7918725" y="4817936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334901" y="342900"/>
            <a:ext cx="2777400" cy="71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6031610" y="340232"/>
            <a:ext cx="2777400" cy="738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3181373" y="342900"/>
            <a:ext cx="2777400" cy="6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ctrTitle"/>
          </p:nvPr>
        </p:nvSpPr>
        <p:spPr>
          <a:xfrm>
            <a:off x="398000" y="795050"/>
            <a:ext cx="824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Franklin Gothic"/>
              <a:buNone/>
            </a:pPr>
            <a:r>
              <a:rPr lang="en-GB" sz="3500" b="1"/>
              <a:t>BIG DATA ANALYTICS (CS-431)</a:t>
            </a:r>
            <a:endParaRPr sz="3500" b="1"/>
          </a:p>
        </p:txBody>
      </p:sp>
      <p:sp>
        <p:nvSpPr>
          <p:cNvPr id="141" name="Google Shape;141;p25"/>
          <p:cNvSpPr/>
          <p:nvPr/>
        </p:nvSpPr>
        <p:spPr>
          <a:xfrm>
            <a:off x="334901" y="342900"/>
            <a:ext cx="2777400" cy="71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5"/>
          <p:cNvSpPr/>
          <p:nvPr/>
        </p:nvSpPr>
        <p:spPr>
          <a:xfrm>
            <a:off x="3181373" y="342900"/>
            <a:ext cx="2777400" cy="6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5"/>
          <p:cNvSpPr/>
          <p:nvPr/>
        </p:nvSpPr>
        <p:spPr>
          <a:xfrm>
            <a:off x="6031610" y="340232"/>
            <a:ext cx="2777400" cy="738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1"/>
          </p:nvPr>
        </p:nvSpPr>
        <p:spPr>
          <a:xfrm>
            <a:off x="449400" y="2119150"/>
            <a:ext cx="8245200" cy="20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46940"/>
              <a:buNone/>
            </a:pPr>
            <a:r>
              <a:rPr lang="en-GB" sz="2343" b="1" dirty="0">
                <a:solidFill>
                  <a:schemeClr val="dk1"/>
                </a:solidFill>
              </a:rPr>
              <a:t>Dr. Sriparna Saha</a:t>
            </a:r>
            <a:endParaRPr sz="2343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199"/>
              <a:buFont typeface="Arial"/>
              <a:buNone/>
            </a:pPr>
            <a:r>
              <a:rPr lang="en-GB" sz="1827" dirty="0">
                <a:solidFill>
                  <a:schemeClr val="dk1"/>
                </a:solidFill>
              </a:rPr>
              <a:t>Associate Professor</a:t>
            </a:r>
            <a:endParaRPr sz="1827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1101"/>
              <a:buFont typeface="Arial"/>
              <a:buNone/>
            </a:pPr>
            <a:r>
              <a:rPr lang="en-GB" sz="1547" b="1" dirty="0">
                <a:solidFill>
                  <a:schemeClr val="dk1"/>
                </a:solidFill>
              </a:rPr>
              <a:t>Website</a:t>
            </a:r>
            <a:r>
              <a:rPr lang="en-GB" sz="1547" dirty="0">
                <a:solidFill>
                  <a:schemeClr val="dk1"/>
                </a:solidFill>
              </a:rPr>
              <a:t>: https://www.iitp.ac.in/~sriparna/</a:t>
            </a:r>
            <a:endParaRPr sz="1547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1101"/>
              <a:buFont typeface="Arial"/>
              <a:buNone/>
            </a:pPr>
            <a:r>
              <a:rPr lang="en-GB" sz="1547" b="1" dirty="0">
                <a:solidFill>
                  <a:schemeClr val="dk1"/>
                </a:solidFill>
              </a:rPr>
              <a:t>Google Scholar: </a:t>
            </a:r>
            <a:r>
              <a:rPr lang="en-GB" sz="1547" dirty="0">
                <a:solidFill>
                  <a:schemeClr val="dk1"/>
                </a:solidFill>
              </a:rPr>
              <a:t>https://scholar.google.co.in/citations?user=Fj7jA_AAAAAJ&amp;hl=en</a:t>
            </a:r>
            <a:endParaRPr sz="1547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1101"/>
              <a:buFont typeface="Arial"/>
              <a:buNone/>
            </a:pPr>
            <a:r>
              <a:rPr lang="en-GB" sz="1547" b="1" dirty="0">
                <a:solidFill>
                  <a:schemeClr val="dk1"/>
                </a:solidFill>
              </a:rPr>
              <a:t>Research Lab: </a:t>
            </a:r>
            <a:r>
              <a:rPr lang="en-GB" sz="1547" dirty="0" err="1">
                <a:solidFill>
                  <a:schemeClr val="dk1"/>
                </a:solidFill>
              </a:rPr>
              <a:t>SS_Lab</a:t>
            </a:r>
            <a:endParaRPr sz="1547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1101"/>
              <a:buFont typeface="Arial"/>
              <a:buNone/>
            </a:pPr>
            <a:r>
              <a:rPr lang="en-GB" sz="1547" b="1" dirty="0">
                <a:solidFill>
                  <a:schemeClr val="dk1"/>
                </a:solidFill>
              </a:rPr>
              <a:t>Core Research AREA:</a:t>
            </a:r>
            <a:r>
              <a:rPr lang="en-GB" sz="1547" dirty="0">
                <a:solidFill>
                  <a:schemeClr val="dk1"/>
                </a:solidFill>
              </a:rPr>
              <a:t> NLP, GenAI, LLMs, VLMs, Multimodality, Meta-Learning, Health Care, FinTech, Conversational Agents</a:t>
            </a:r>
            <a:endParaRPr sz="1547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1101"/>
              <a:buFont typeface="Arial"/>
              <a:buNone/>
            </a:pPr>
            <a:endParaRPr sz="1547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614"/>
              <a:buFont typeface="Arial"/>
              <a:buNone/>
            </a:pPr>
            <a:endParaRPr sz="1454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9454"/>
              <a:buFont typeface="Arial"/>
              <a:buNone/>
            </a:pPr>
            <a:r>
              <a:rPr lang="en-GB" sz="1583" b="1" dirty="0">
                <a:solidFill>
                  <a:schemeClr val="dk1"/>
                </a:solidFill>
              </a:rPr>
              <a:t>TAs</a:t>
            </a:r>
            <a:r>
              <a:rPr lang="en-GB" sz="1583" dirty="0">
                <a:solidFill>
                  <a:schemeClr val="dk1"/>
                </a:solidFill>
              </a:rPr>
              <a:t>: Sarmistha Das, Nitish Kumar, Divyanshu Singh, Aditya Bhagat, Harsh Raj</a:t>
            </a:r>
            <a:endParaRPr sz="1583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91666"/>
              <a:buNone/>
            </a:pPr>
            <a:endParaRPr dirty="0"/>
          </a:p>
        </p:txBody>
      </p:sp>
      <p:pic>
        <p:nvPicPr>
          <p:cNvPr id="145" name="Google Shape;145;p25" title="iitp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4525" y="461825"/>
            <a:ext cx="1204575" cy="11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1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ZooKeeper Architecture Service</a:t>
            </a:r>
            <a:endParaRPr sz="3000" b="1"/>
          </a:p>
        </p:txBody>
      </p:sp>
      <p:pic>
        <p:nvPicPr>
          <p:cNvPr id="435" name="Google Shape;43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971" y="582096"/>
            <a:ext cx="2016125" cy="10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71" title="Screenshot 2025-09-05 14345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063" y="1672796"/>
            <a:ext cx="6527873" cy="3165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2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ZooKeeper's Data Model (Znodes)</a:t>
            </a:r>
            <a:endParaRPr sz="3000" b="1"/>
          </a:p>
        </p:txBody>
      </p:sp>
      <p:sp>
        <p:nvSpPr>
          <p:cNvPr id="442" name="Google Shape;442;p72"/>
          <p:cNvSpPr txBox="1">
            <a:spLocks noGrp="1"/>
          </p:cNvSpPr>
          <p:nvPr>
            <p:ph type="body" idx="1"/>
          </p:nvPr>
        </p:nvSpPr>
        <p:spPr>
          <a:xfrm>
            <a:off x="435900" y="1738300"/>
            <a:ext cx="4650000" cy="28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ZooKeeper organizes data in a hierarchical namespace, similar to a file system.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node in this hierarchy is called a </a:t>
            </a: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Znode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can store small amounts of data.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Ephemeral Znodes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exist only as long as the session that created them is active.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Data applications use this to monitor node health; if a node's ephemeral znode disappears, it's considered offline.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5424" y="582099"/>
            <a:ext cx="1342675" cy="7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200" y="1738299"/>
            <a:ext cx="3887500" cy="18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3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ZooKeeper's Reliability Guarantees</a:t>
            </a:r>
            <a:endParaRPr sz="3000" b="1"/>
          </a:p>
        </p:txBody>
      </p:sp>
      <p:sp>
        <p:nvSpPr>
          <p:cNvPr id="450" name="Google Shape;450;p73"/>
          <p:cNvSpPr txBox="1">
            <a:spLocks noGrp="1"/>
          </p:cNvSpPr>
          <p:nvPr>
            <p:ph type="body" idx="1"/>
          </p:nvPr>
        </p:nvSpPr>
        <p:spPr>
          <a:xfrm>
            <a:off x="435900" y="1738300"/>
            <a:ext cx="75342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ZooKeeper provides strong guarantees, like </a:t>
            </a: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sequential consistency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atomicity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means all updates are applied in order and either fully succeed or fully fail.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 big data pipeline, this ensures that critical configuration changes are not partially applied.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guarantees are fundamental to building fault-tolerant Big Data applications.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5424" y="582099"/>
            <a:ext cx="1342675" cy="7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4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The Consensus Problem in Big Data</a:t>
            </a:r>
            <a:endParaRPr sz="3000" b="1"/>
          </a:p>
        </p:txBody>
      </p:sp>
      <p:sp>
        <p:nvSpPr>
          <p:cNvPr id="457" name="Google Shape;457;p74"/>
          <p:cNvSpPr txBox="1">
            <a:spLocks noGrp="1"/>
          </p:cNvSpPr>
          <p:nvPr>
            <p:ph type="body" idx="1"/>
          </p:nvPr>
        </p:nvSpPr>
        <p:spPr>
          <a:xfrm>
            <a:off x="435900" y="1738300"/>
            <a:ext cx="8214000" cy="23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Consensus is the challenge of getting multiple servers in a cluster to agree on a single value.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example, in a high-availability setup, all nodes must agree on which node is the active HMaster.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difficult because servers can fail or network messages can be delayed.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Without consensus, a cluster could suffer from a "split-brain" scenario, leading to data corruption.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5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The Paxos Algorithm for Consensus</a:t>
            </a:r>
            <a:endParaRPr sz="3000" b="1"/>
          </a:p>
        </p:txBody>
      </p:sp>
      <p:sp>
        <p:nvSpPr>
          <p:cNvPr id="463" name="Google Shape;463;p75"/>
          <p:cNvSpPr txBox="1">
            <a:spLocks noGrp="1"/>
          </p:cNvSpPr>
          <p:nvPr>
            <p:ph type="body" idx="1"/>
          </p:nvPr>
        </p:nvSpPr>
        <p:spPr>
          <a:xfrm>
            <a:off x="435900" y="1738300"/>
            <a:ext cx="5115900" cy="29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Paxos is a proven algorithm that allows a distributed system to reach consensus.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uses a two-phase protocol (prepare/propose) to ensure only one value is chosen.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complex, it provides the mathematical foundation for the fault-tolerance in ZooKeeper.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fault-tolerance is what makes Big Data systems resilient to partial hardware failures.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425" y="1640000"/>
            <a:ext cx="3493174" cy="20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6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 Introduction to Cassandra</a:t>
            </a:r>
            <a:endParaRPr sz="3000" b="1"/>
          </a:p>
        </p:txBody>
      </p:sp>
      <p:sp>
        <p:nvSpPr>
          <p:cNvPr id="470" name="Google Shape;470;p76"/>
          <p:cNvSpPr txBox="1">
            <a:spLocks noGrp="1"/>
          </p:cNvSpPr>
          <p:nvPr>
            <p:ph type="body" idx="1"/>
          </p:nvPr>
        </p:nvSpPr>
        <p:spPr>
          <a:xfrm>
            <a:off x="435900" y="1738300"/>
            <a:ext cx="46998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Cassandra is a decentralized NoSQL database built for extreme scale and high availability.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excels at handling high-velocity data ingestion, common in IoT and web analytics.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Its masterless "ring" architecture means there is no single point of failure.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makes it a popular choice for mission-critical Big Data applications that cannot afford downtime.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Petabyte Database, high availability, performance and vendorr independant 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966" y="526625"/>
            <a:ext cx="1653982" cy="11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6" title="Screenshot 2025-09-05 19124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325" y="2261549"/>
            <a:ext cx="3542151" cy="10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7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 Introduction to Cassandra</a:t>
            </a:r>
            <a:endParaRPr sz="3000" b="1"/>
          </a:p>
        </p:txBody>
      </p:sp>
      <p:sp>
        <p:nvSpPr>
          <p:cNvPr id="478" name="Google Shape;478;p77"/>
          <p:cNvSpPr txBox="1">
            <a:spLocks noGrp="1"/>
          </p:cNvSpPr>
          <p:nvPr>
            <p:ph type="body" idx="1"/>
          </p:nvPr>
        </p:nvSpPr>
        <p:spPr>
          <a:xfrm>
            <a:off x="435900" y="1738300"/>
            <a:ext cx="4699800" cy="28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Cassandra: Nodes &amp; Gossip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Nodes: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peers, no master.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Connected in a ring.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partitioned &amp; replicated.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Gossip: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Nodes share info randomly.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Spreads cluster state (alive, dead, metadata).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Works like word-of-mouth.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1374" y="526625"/>
            <a:ext cx="874575" cy="5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77" title="Screenshot 2025-09-05 19141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800" y="1570627"/>
            <a:ext cx="4477799" cy="270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8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Partitions &amp; Partition Key (Cassandra)</a:t>
            </a:r>
            <a:endParaRPr sz="3000" b="1"/>
          </a:p>
        </p:txBody>
      </p:sp>
      <p:sp>
        <p:nvSpPr>
          <p:cNvPr id="486" name="Google Shape;486;p78"/>
          <p:cNvSpPr txBox="1">
            <a:spLocks noGrp="1"/>
          </p:cNvSpPr>
          <p:nvPr>
            <p:ph type="body" idx="1"/>
          </p:nvPr>
        </p:nvSpPr>
        <p:spPr>
          <a:xfrm>
            <a:off x="713400" y="1530175"/>
            <a:ext cx="4699800" cy="3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Partition Key: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Determines </a:t>
            </a: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node stores the data</a:t>
            </a: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If we store </a:t>
            </a: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companies</a:t>
            </a: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 partition key could be </a:t>
            </a: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country name</a:t>
            </a: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"USA"</a:t>
            </a: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→ goes to Node A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"France"</a:t>
            </a: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→ goes to Node B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"India"</a:t>
            </a: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→ goes to Node C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Partition: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of rows</a:t>
            </a: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 share the same partition key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All companies in </a:t>
            </a: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</a:t>
            </a: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in the </a:t>
            </a: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 partition</a:t>
            </a: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Helps Cassandra </a:t>
            </a: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quickly find and store data</a:t>
            </a: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it matters: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Ensures data is </a:t>
            </a: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evenly distributed</a:t>
            </a: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across nodes.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Makes reads/writes </a:t>
            </a: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 and organized</a:t>
            </a: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1374" y="526625"/>
            <a:ext cx="874575" cy="5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78" title="Screenshot 2025-09-05 19201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269" y="2066145"/>
            <a:ext cx="1437575" cy="13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78" title="Screenshot 2025-09-05 19203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1941" y="1418226"/>
            <a:ext cx="2256984" cy="28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8" title="Screenshot 2025-09-05 19204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3000" y="1615850"/>
            <a:ext cx="484878" cy="2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9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Partitions &amp; Partition Key (Cassandra)</a:t>
            </a:r>
            <a:endParaRPr sz="3000" b="1"/>
          </a:p>
        </p:txBody>
      </p:sp>
      <p:pic>
        <p:nvPicPr>
          <p:cNvPr id="496" name="Google Shape;49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1374" y="526625"/>
            <a:ext cx="874575" cy="5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9" title="Screenshot 2025-09-05 1923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800" y="1418217"/>
            <a:ext cx="6176795" cy="342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0"/>
          <p:cNvSpPr txBox="1">
            <a:spLocks noGrp="1"/>
          </p:cNvSpPr>
          <p:nvPr>
            <p:ph type="title"/>
          </p:nvPr>
        </p:nvSpPr>
        <p:spPr>
          <a:xfrm>
            <a:off x="435900" y="526624"/>
            <a:ext cx="82722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Cassandra: Replication Factor &amp; Coordinator</a:t>
            </a:r>
            <a:endParaRPr sz="3000" b="1"/>
          </a:p>
        </p:txBody>
      </p:sp>
      <p:pic>
        <p:nvPicPr>
          <p:cNvPr id="503" name="Google Shape;50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224" y="457250"/>
            <a:ext cx="874575" cy="5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80"/>
          <p:cNvSpPr txBox="1">
            <a:spLocks noGrp="1"/>
          </p:cNvSpPr>
          <p:nvPr>
            <p:ph type="body" idx="1"/>
          </p:nvPr>
        </p:nvSpPr>
        <p:spPr>
          <a:xfrm>
            <a:off x="495375" y="1718475"/>
            <a:ext cx="4699800" cy="27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Replication Factor (RF):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copies of data stored across different nodes.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RF = 3 → each row stored on </a:t>
            </a: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different nodes</a:t>
            </a: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Ensures </a:t>
            </a: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tolerance</a:t>
            </a: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(data safe if nodes fail).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Coordinator Node: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node</a:t>
            </a: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 receives a client request acts as coordinator.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Decides which replica nodes to contact for reads/writes.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Ensures consistency across replicas.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it matters: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RF + coordinator → </a:t>
            </a: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reliable, consistent, fault-tolerant system</a:t>
            </a: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p80" title="Screenshot 2025-09-05 19343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300" y="1342025"/>
            <a:ext cx="3445800" cy="19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80" title="Screenshot 2025-09-05 19352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6651" y="3332825"/>
            <a:ext cx="1346338" cy="13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0"/>
          <p:cNvSpPr/>
          <p:nvPr/>
        </p:nvSpPr>
        <p:spPr>
          <a:xfrm>
            <a:off x="6850363" y="3875900"/>
            <a:ext cx="346800" cy="21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08" name="Google Shape;508;p80" title="Screenshot 2025-09-05 19353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2302" y="3332825"/>
            <a:ext cx="1408595" cy="130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3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Challenges in Big Data Systems</a:t>
            </a:r>
            <a:endParaRPr sz="3000" b="1"/>
          </a:p>
        </p:txBody>
      </p:sp>
      <p:sp>
        <p:nvSpPr>
          <p:cNvPr id="377" name="Google Shape;377;p63"/>
          <p:cNvSpPr txBox="1">
            <a:spLocks noGrp="1"/>
          </p:cNvSpPr>
          <p:nvPr>
            <p:ph type="body" idx="1"/>
          </p:nvPr>
        </p:nvSpPr>
        <p:spPr>
          <a:xfrm>
            <a:off x="435900" y="1819650"/>
            <a:ext cx="8150700" cy="17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Data systems like Hadoop and Spark run on large clusters of machines.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Coordinating tasks and managing shared state across hundreds of nodes is complex.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 failures are common and must be handled automatically to prevent system downtime.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creates a need for a robust, distributed coordination service.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1"/>
          <p:cNvSpPr txBox="1">
            <a:spLocks noGrp="1"/>
          </p:cNvSpPr>
          <p:nvPr>
            <p:ph type="title"/>
          </p:nvPr>
        </p:nvSpPr>
        <p:spPr>
          <a:xfrm>
            <a:off x="435900" y="526624"/>
            <a:ext cx="82722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Cassandra: Quorum Reads &amp; Writes</a:t>
            </a:r>
            <a:endParaRPr sz="3000" b="1"/>
          </a:p>
        </p:txBody>
      </p:sp>
      <p:pic>
        <p:nvPicPr>
          <p:cNvPr id="514" name="Google Shape;51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224" y="457250"/>
            <a:ext cx="874575" cy="5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81"/>
          <p:cNvSpPr txBox="1">
            <a:spLocks noGrp="1"/>
          </p:cNvSpPr>
          <p:nvPr>
            <p:ph type="body" idx="1"/>
          </p:nvPr>
        </p:nvSpPr>
        <p:spPr>
          <a:xfrm>
            <a:off x="495375" y="1718475"/>
            <a:ext cx="52248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Quorum: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Majority of replicas must confirm (RF = 3 → 2 nodes).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Quorum: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Majority of replicas respond to return latest data.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Ensures </a:t>
            </a: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strong consistency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across the cluster.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81" title="Screenshot 2025-09-05 19382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7437" y="1342025"/>
            <a:ext cx="2515713" cy="13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81" title="Screenshot 2025-09-05 19383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7425" y="2777300"/>
            <a:ext cx="2515725" cy="141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2"/>
          <p:cNvSpPr txBox="1">
            <a:spLocks noGrp="1"/>
          </p:cNvSpPr>
          <p:nvPr>
            <p:ph type="title"/>
          </p:nvPr>
        </p:nvSpPr>
        <p:spPr>
          <a:xfrm>
            <a:off x="435900" y="526624"/>
            <a:ext cx="82722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Cassandra: Quorum Reads &amp; Writes</a:t>
            </a:r>
            <a:endParaRPr sz="3000" b="1"/>
          </a:p>
        </p:txBody>
      </p:sp>
      <p:pic>
        <p:nvPicPr>
          <p:cNvPr id="523" name="Google Shape;5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224" y="457250"/>
            <a:ext cx="874575" cy="5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82" title="Screenshot 2025-09-05 1942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650" y="1342024"/>
            <a:ext cx="7978602" cy="349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3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Cassandra's Wide-Column Data Model</a:t>
            </a:r>
            <a:endParaRPr sz="3000" b="1"/>
          </a:p>
        </p:txBody>
      </p:sp>
      <p:sp>
        <p:nvSpPr>
          <p:cNvPr id="530" name="Google Shape;530;p83"/>
          <p:cNvSpPr txBox="1">
            <a:spLocks noGrp="1"/>
          </p:cNvSpPr>
          <p:nvPr>
            <p:ph type="body" idx="1"/>
          </p:nvPr>
        </p:nvSpPr>
        <p:spPr>
          <a:xfrm>
            <a:off x="435900" y="1738300"/>
            <a:ext cx="4669800" cy="24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Cassandra organizes data into Keyspaces, Tables, Rows, and Columns.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Unlike a relational database, different rows in the same table can have different sets of columns.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schema flexibility is perfect for Big Data analytics where data structures may evolve.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allows you to add new metrics or attributes without costly database migrations.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0393" y="417600"/>
            <a:ext cx="1327707" cy="8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300" y="1418217"/>
            <a:ext cx="3213398" cy="3420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4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The Importance of Denormalization</a:t>
            </a:r>
            <a:endParaRPr sz="3000" b="1"/>
          </a:p>
        </p:txBody>
      </p:sp>
      <p:sp>
        <p:nvSpPr>
          <p:cNvPr id="538" name="Google Shape;538;p84"/>
          <p:cNvSpPr txBox="1">
            <a:spLocks noGrp="1"/>
          </p:cNvSpPr>
          <p:nvPr>
            <p:ph type="body" idx="1"/>
          </p:nvPr>
        </p:nvSpPr>
        <p:spPr>
          <a:xfrm>
            <a:off x="435900" y="1660775"/>
            <a:ext cx="43032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Cassandra does not support joins, which are expensive operations in distributed systems.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Instead, you practice </a:t>
            </a: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denormalization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creating tables specifically designed to answer a query.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means you might store the same piece of data in multiple tables in different forms.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"query-first" design approach is key to achieving high performance at Big Data scale.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0393" y="417600"/>
            <a:ext cx="1327707" cy="8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84"/>
          <p:cNvPicPr preferRelativeResize="0"/>
          <p:nvPr/>
        </p:nvPicPr>
        <p:blipFill rotWithShape="1">
          <a:blip r:embed="rId4">
            <a:alphaModFix/>
          </a:blip>
          <a:srcRect l="49826"/>
          <a:stretch/>
        </p:blipFill>
        <p:spPr>
          <a:xfrm>
            <a:off x="5137675" y="1660775"/>
            <a:ext cx="3471175" cy="23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5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Interacting with Cassandra Query Language (CQL)</a:t>
            </a:r>
            <a:endParaRPr sz="3000" b="1"/>
          </a:p>
        </p:txBody>
      </p:sp>
      <p:sp>
        <p:nvSpPr>
          <p:cNvPr id="546" name="Google Shape;546;p85"/>
          <p:cNvSpPr txBox="1">
            <a:spLocks noGrp="1"/>
          </p:cNvSpPr>
          <p:nvPr>
            <p:ph type="body" idx="1"/>
          </p:nvPr>
        </p:nvSpPr>
        <p:spPr>
          <a:xfrm>
            <a:off x="435900" y="1660775"/>
            <a:ext cx="43032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CQL is the primary way to interact with Cassandra, and its syntax is very similar to SQL.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makes the transition easier for developers and analysts familiar with relational databases.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use familiar commands like </a:t>
            </a:r>
            <a:r>
              <a:rPr lang="en-GB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INSERT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UPDATE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GB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GB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 event_name, event_time FROM user_activity WHERE user_id = 'some_user';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9675" y="417600"/>
            <a:ext cx="628425" cy="4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85" descr="Interacting with Cassandra Query Language (CQL)&#10;&#10;CQL is the primary way to interact with Cassandra, and its syntax is very similar to SQL.&#10;&#10;This makes the transition easier for developers and analysts familiar with relational databases.&#10;&#10;short diagram You can use familiar commands like SELECT, INSERT, UPDATE, and DELETE.&#10;&#10;Example: SELECT event_name, event_time FROM user_activity WHERE user_id = 'some_user';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775" y="1576300"/>
            <a:ext cx="3294350" cy="32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6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70000"/>
              <a:buFont typeface="Franklin Gothic"/>
              <a:buNone/>
            </a:pPr>
            <a:r>
              <a:rPr lang="en-GB" sz="3000" b="1"/>
              <a:t>Cassandra Internals : The Peer-to-Peer "Ring" Architecture</a:t>
            </a:r>
            <a:endParaRPr sz="3000" b="1"/>
          </a:p>
        </p:txBody>
      </p:sp>
      <p:sp>
        <p:nvSpPr>
          <p:cNvPr id="554" name="Google Shape;554;p86"/>
          <p:cNvSpPr txBox="1">
            <a:spLocks noGrp="1"/>
          </p:cNvSpPr>
          <p:nvPr>
            <p:ph type="body" idx="1"/>
          </p:nvPr>
        </p:nvSpPr>
        <p:spPr>
          <a:xfrm>
            <a:off x="435900" y="1660775"/>
            <a:ext cx="4303200" cy="26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Cassandra, all nodes are equal; there is no master node that manages the cluster.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Nodes communicate using a </a:t>
            </a: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gossip protocol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share information about their health and status.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decentralized design eliminates single points of failure.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 node goes down, the cluster continues to operate, ensuring high availability for Big Data services.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9675" y="417600"/>
            <a:ext cx="628425" cy="4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500" y="1570617"/>
            <a:ext cx="4100101" cy="255085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86"/>
          <p:cNvSpPr txBox="1"/>
          <p:nvPr/>
        </p:nvSpPr>
        <p:spPr>
          <a:xfrm>
            <a:off x="6532925" y="4121475"/>
            <a:ext cx="16155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Database</a:t>
            </a:r>
            <a:endParaRPr sz="13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The Write Path: Memtable &amp; Commit Log</a:t>
            </a:r>
            <a:endParaRPr sz="3000" b="1"/>
          </a:p>
        </p:txBody>
      </p:sp>
      <p:sp>
        <p:nvSpPr>
          <p:cNvPr id="563" name="Google Shape;563;p87"/>
          <p:cNvSpPr txBox="1">
            <a:spLocks noGrp="1"/>
          </p:cNvSpPr>
          <p:nvPr>
            <p:ph type="body" idx="1"/>
          </p:nvPr>
        </p:nvSpPr>
        <p:spPr>
          <a:xfrm>
            <a:off x="318300" y="1571575"/>
            <a:ext cx="39663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a write occurs, Cassandra first appends it to a </a:t>
            </a: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Commit Log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disk for durability.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Simultaneously, it writes the data to an in-memory structure called a </a:t>
            </a: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Memtable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process is extremely fast because it avoids slow, random disk I/O.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write-optimized design is why Cassandra can handle massive ingestion rates from Big Data sources.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4" name="Google Shape;56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9675" y="417600"/>
            <a:ext cx="628425" cy="4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87"/>
          <p:cNvPicPr preferRelativeResize="0"/>
          <p:nvPr/>
        </p:nvPicPr>
        <p:blipFill rotWithShape="1">
          <a:blip r:embed="rId4">
            <a:alphaModFix/>
          </a:blip>
          <a:srcRect l="4370"/>
          <a:stretch/>
        </p:blipFill>
        <p:spPr>
          <a:xfrm>
            <a:off x="4403525" y="1710325"/>
            <a:ext cx="4616924" cy="20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8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The Write Path: SSTables (Sorted String Table)</a:t>
            </a:r>
            <a:endParaRPr sz="3000" b="1"/>
          </a:p>
        </p:txBody>
      </p:sp>
      <p:sp>
        <p:nvSpPr>
          <p:cNvPr id="571" name="Google Shape;571;p88"/>
          <p:cNvSpPr txBox="1">
            <a:spLocks noGrp="1"/>
          </p:cNvSpPr>
          <p:nvPr>
            <p:ph type="body" idx="1"/>
          </p:nvPr>
        </p:nvSpPr>
        <p:spPr>
          <a:xfrm>
            <a:off x="318300" y="1571575"/>
            <a:ext cx="3966300" cy="3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the Memtable fills up, its sorted data is flushed to a new, immutable file on disk called an </a:t>
            </a: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SSTable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a core component of the </a:t>
            </a: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Log-Structured Merge-Tree (LSM-Tree)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 structure.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LSM-trees are optimized for systems with very high write volumes.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makes them a perfect fit for the demands of modern Big Data applications.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9675" y="417600"/>
            <a:ext cx="628425" cy="4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000" y="1570617"/>
            <a:ext cx="4554600" cy="279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>
          <a:extLst>
            <a:ext uri="{FF2B5EF4-FFF2-40B4-BE49-F238E27FC236}">
              <a16:creationId xmlns:a16="http://schemas.microsoft.com/office/drawing/2014/main" id="{FF959757-5ABA-84E7-7417-DF1E749BC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E3882-31D8-D446-C809-ACCEC2C6C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19D8BF-85CB-523F-3E24-44B24CCA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84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4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Apache ZooKeeper's Role in Big Data</a:t>
            </a:r>
            <a:endParaRPr sz="3000" b="1"/>
          </a:p>
        </p:txBody>
      </p:sp>
      <p:sp>
        <p:nvSpPr>
          <p:cNvPr id="383" name="Google Shape;383;p64"/>
          <p:cNvSpPr txBox="1">
            <a:spLocks noGrp="1"/>
          </p:cNvSpPr>
          <p:nvPr>
            <p:ph type="body" idx="1"/>
          </p:nvPr>
        </p:nvSpPr>
        <p:spPr>
          <a:xfrm>
            <a:off x="435900" y="1819650"/>
            <a:ext cx="8150700" cy="27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basically keeps track of information that must be synchronized across your cluster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node is the master?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tasks are assigned to which workers?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workers are currently available?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It's a tool that applications can use to recover from partial failures in your cluster.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integral part of HBase, High-Availability (HA) MapReduce, Drill, Storm, Solr, and much more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971" y="582096"/>
            <a:ext cx="2016125" cy="10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Apache ZooKeeper's Failure Mode</a:t>
            </a:r>
            <a:endParaRPr sz="3000" b="1"/>
          </a:p>
        </p:txBody>
      </p:sp>
      <p:sp>
        <p:nvSpPr>
          <p:cNvPr id="390" name="Google Shape;390;p65"/>
          <p:cNvSpPr txBox="1">
            <a:spLocks noGrp="1"/>
          </p:cNvSpPr>
          <p:nvPr>
            <p:ph type="body" idx="1"/>
          </p:nvPr>
        </p:nvSpPr>
        <p:spPr>
          <a:xfrm>
            <a:off x="435900" y="1819650"/>
            <a:ext cx="8150700" cy="15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Master crashes, needs to fail over to a backup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Worker crashes - its work needs to be redistributed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trouble - part of your cluster can't see the rest of it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971" y="582096"/>
            <a:ext cx="2016125" cy="10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5" title="Screenshot 2025-09-05 14191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4285" y="3069123"/>
            <a:ext cx="5113939" cy="18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6"/>
          <p:cNvSpPr txBox="1">
            <a:spLocks noGrp="1"/>
          </p:cNvSpPr>
          <p:nvPr>
            <p:ph type="title"/>
          </p:nvPr>
        </p:nvSpPr>
        <p:spPr>
          <a:xfrm>
            <a:off x="435900" y="526623"/>
            <a:ext cx="82722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Primitive operations in a distributed system</a:t>
            </a:r>
            <a:endParaRPr sz="3000" b="1"/>
          </a:p>
        </p:txBody>
      </p:sp>
      <p:sp>
        <p:nvSpPr>
          <p:cNvPr id="398" name="Google Shape;398;p66"/>
          <p:cNvSpPr txBox="1">
            <a:spLocks noGrp="1"/>
          </p:cNvSpPr>
          <p:nvPr>
            <p:ph type="body" idx="1"/>
          </p:nvPr>
        </p:nvSpPr>
        <p:spPr>
          <a:xfrm>
            <a:off x="435900" y="1418225"/>
            <a:ext cx="8150700" cy="4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Master election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node registers itself as a master, and holds a “lock” on that data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nodes cannot become master until that lock is released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 one node allowed to hold the lock at a time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Crash detection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“Ephemeral” data on a node’s availability automatically goes away if the node disconnects, or fails to refresh itself after some time-out period.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management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of outstanding tasks, task assignments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375" y="582100"/>
            <a:ext cx="896725" cy="4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7"/>
          <p:cNvSpPr txBox="1">
            <a:spLocks noGrp="1"/>
          </p:cNvSpPr>
          <p:nvPr>
            <p:ph type="title"/>
          </p:nvPr>
        </p:nvSpPr>
        <p:spPr>
          <a:xfrm>
            <a:off x="435900" y="526623"/>
            <a:ext cx="82722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Primitive operations in a distributed system</a:t>
            </a:r>
            <a:endParaRPr sz="3000" b="1"/>
          </a:p>
        </p:txBody>
      </p:sp>
      <p:sp>
        <p:nvSpPr>
          <p:cNvPr id="405" name="Google Shape;405;p67"/>
          <p:cNvSpPr txBox="1">
            <a:spLocks noGrp="1"/>
          </p:cNvSpPr>
          <p:nvPr>
            <p:ph type="body" idx="1"/>
          </p:nvPr>
        </p:nvSpPr>
        <p:spPr>
          <a:xfrm>
            <a:off x="496650" y="1249725"/>
            <a:ext cx="8150700" cy="3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Master election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node registers itself as a master, and holds a “lock” on that data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nodes cannot become master until that lock is released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 one node allowed to hold the lock at a time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Crash detection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“Ephemeral” data on a node’s availability automatically goes away if the node disconnects, or fails to refresh itself after some time-out period.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management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of outstanding tasks, task assignments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ZooKeeper's API is not about these primitives.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Instead they have built a more general purpose system that makes it easy for applications to implement them.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375" y="582100"/>
            <a:ext cx="896725" cy="4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8"/>
          <p:cNvSpPr txBox="1">
            <a:spLocks noGrp="1"/>
          </p:cNvSpPr>
          <p:nvPr>
            <p:ph type="title"/>
          </p:nvPr>
        </p:nvSpPr>
        <p:spPr>
          <a:xfrm>
            <a:off x="435900" y="526623"/>
            <a:ext cx="82722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/>
              <a:t>Zookeeper's API</a:t>
            </a:r>
            <a:endParaRPr sz="3000" b="1"/>
          </a:p>
        </p:txBody>
      </p:sp>
      <p:sp>
        <p:nvSpPr>
          <p:cNvPr id="412" name="Google Shape;412;p68"/>
          <p:cNvSpPr txBox="1">
            <a:spLocks noGrp="1"/>
          </p:cNvSpPr>
          <p:nvPr>
            <p:ph type="body" idx="1"/>
          </p:nvPr>
        </p:nvSpPr>
        <p:spPr>
          <a:xfrm>
            <a:off x="693575" y="1228900"/>
            <a:ext cx="4381200" cy="4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Really a little distributed file system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strong consistency guarantees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 the concept of “file” with “znode” and you’ve pretty much got it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ZooKeeper provides a </a:t>
            </a: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 API (znodes, watches, ephemeral nodes)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 lets applications </a:t>
            </a:r>
            <a:r>
              <a:rPr lang="en-GB" sz="15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things like master election, crash detection, and group management on top of it.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Here's the ZooKeeper API: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Create, delete, exists, setData, getData, getChildren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2467" y="582100"/>
            <a:ext cx="1195634" cy="6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8" title="Screenshot 2025-09-05 14275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400" y="1675850"/>
            <a:ext cx="3810375" cy="17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>
            <a:spLocks noGrp="1"/>
          </p:cNvSpPr>
          <p:nvPr>
            <p:ph type="title"/>
          </p:nvPr>
        </p:nvSpPr>
        <p:spPr>
          <a:xfrm>
            <a:off x="435900" y="526623"/>
            <a:ext cx="82722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/>
              <a:t>Persistent and ephemeral znodes</a:t>
            </a:r>
            <a:endParaRPr sz="3000" b="1"/>
          </a:p>
        </p:txBody>
      </p:sp>
      <p:sp>
        <p:nvSpPr>
          <p:cNvPr id="420" name="Google Shape;420;p69"/>
          <p:cNvSpPr txBox="1">
            <a:spLocks noGrp="1"/>
          </p:cNvSpPr>
          <p:nvPr>
            <p:ph type="body" idx="1"/>
          </p:nvPr>
        </p:nvSpPr>
        <p:spPr>
          <a:xfrm>
            <a:off x="496650" y="1586675"/>
            <a:ext cx="723540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Persistent znodes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remain stored until explicitly deleted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i.e., assignment of tasks to workers must persist even if the master crashes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Ephemeral znodes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go away if the client that created it crashes or loses its connection to ZooKeeper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i.e., if the master crashes, it should release its lock on the znode that indicates which node is the master!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2467" y="582100"/>
            <a:ext cx="1195634" cy="6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</a:pPr>
            <a:r>
              <a:rPr lang="en-GB" sz="3000" b="1"/>
              <a:t>ZooKeeper Architecture Service</a:t>
            </a:r>
            <a:endParaRPr sz="3000" b="1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435900" y="1629600"/>
            <a:ext cx="4961700" cy="3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ZooKeeper uses a replicated client-server model built for high availability. The core components are: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Ensemble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cluster of servers (usually an odd number, like 3 or 5).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Master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One server is elected to handle all </a:t>
            </a: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requests, ensuring data is updated in the correct order.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Followers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All other servers replicate the leader's data and handle all </a:t>
            </a: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requests.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Your application connects to any server. Writes are forwarded to the leader, while reads are served locally for speed.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971" y="582096"/>
            <a:ext cx="2016125" cy="10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0"/>
          <p:cNvPicPr preferRelativeResize="0"/>
          <p:nvPr/>
        </p:nvPicPr>
        <p:blipFill rotWithShape="1">
          <a:blip r:embed="rId4">
            <a:alphaModFix/>
          </a:blip>
          <a:srcRect b="5997"/>
          <a:stretch/>
        </p:blipFill>
        <p:spPr>
          <a:xfrm>
            <a:off x="5260450" y="1994150"/>
            <a:ext cx="3699474" cy="24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1784</Words>
  <Application>Microsoft Office PowerPoint</Application>
  <PresentationFormat>On-screen Show (16:9)</PresentationFormat>
  <Paragraphs>166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Libre Franklin</vt:lpstr>
      <vt:lpstr>Roboto Mono</vt:lpstr>
      <vt:lpstr>Franklin Gothic</vt:lpstr>
      <vt:lpstr>Noto Sans Symbols</vt:lpstr>
      <vt:lpstr>Simple Light</vt:lpstr>
      <vt:lpstr>DividendVTI</vt:lpstr>
      <vt:lpstr>BIG DATA ANALYTICS (CS-431)</vt:lpstr>
      <vt:lpstr>Challenges in Big Data Systems</vt:lpstr>
      <vt:lpstr>Apache ZooKeeper's Role in Big Data</vt:lpstr>
      <vt:lpstr>Apache ZooKeeper's Failure Mode</vt:lpstr>
      <vt:lpstr>Primitive operations in a distributed system</vt:lpstr>
      <vt:lpstr>Primitive operations in a distributed system</vt:lpstr>
      <vt:lpstr>Zookeeper's API</vt:lpstr>
      <vt:lpstr>Persistent and ephemeral znodes</vt:lpstr>
      <vt:lpstr>ZooKeeper Architecture Service</vt:lpstr>
      <vt:lpstr>ZooKeeper Architecture Service</vt:lpstr>
      <vt:lpstr>ZooKeeper's Data Model (Znodes)</vt:lpstr>
      <vt:lpstr>ZooKeeper's Reliability Guarantees</vt:lpstr>
      <vt:lpstr>The Consensus Problem in Big Data</vt:lpstr>
      <vt:lpstr>The Paxos Algorithm for Consensus</vt:lpstr>
      <vt:lpstr> Introduction to Cassandra</vt:lpstr>
      <vt:lpstr> Introduction to Cassandra</vt:lpstr>
      <vt:lpstr>Partitions &amp; Partition Key (Cassandra)</vt:lpstr>
      <vt:lpstr>Partitions &amp; Partition Key (Cassandra)</vt:lpstr>
      <vt:lpstr>Cassandra: Replication Factor &amp; Coordinator</vt:lpstr>
      <vt:lpstr>Cassandra: Quorum Reads &amp; Writes</vt:lpstr>
      <vt:lpstr>Cassandra: Quorum Reads &amp; Writes</vt:lpstr>
      <vt:lpstr>Cassandra's Wide-Column Data Model</vt:lpstr>
      <vt:lpstr>The Importance of Denormalization</vt:lpstr>
      <vt:lpstr>Interacting with Cassandra Query Language (CQL)</vt:lpstr>
      <vt:lpstr>Cassandra Internals : The Peer-to-Peer "Ring" Architecture</vt:lpstr>
      <vt:lpstr>The Write Path: Memtable &amp; Commit Log</vt:lpstr>
      <vt:lpstr>The Write Path: SSTables (Sorted String Table)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Adi 🖤</cp:lastModifiedBy>
  <cp:revision>2</cp:revision>
  <dcterms:modified xsi:type="dcterms:W3CDTF">2025-09-07T04:56:07Z</dcterms:modified>
</cp:coreProperties>
</file>